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7"/>
  </p:notesMasterIdLst>
  <p:sldIdLst>
    <p:sldId id="256" r:id="rId2"/>
    <p:sldId id="272" r:id="rId3"/>
    <p:sldId id="274" r:id="rId4"/>
    <p:sldId id="276" r:id="rId5"/>
    <p:sldId id="310" r:id="rId6"/>
    <p:sldId id="275" r:id="rId7"/>
    <p:sldId id="277" r:id="rId8"/>
    <p:sldId id="279" r:id="rId9"/>
    <p:sldId id="280" r:id="rId10"/>
    <p:sldId id="281" r:id="rId11"/>
    <p:sldId id="311" r:id="rId12"/>
    <p:sldId id="283" r:id="rId13"/>
    <p:sldId id="284" r:id="rId14"/>
    <p:sldId id="312" r:id="rId15"/>
    <p:sldId id="285" r:id="rId16"/>
    <p:sldId id="286" r:id="rId17"/>
    <p:sldId id="288" r:id="rId18"/>
    <p:sldId id="289" r:id="rId19"/>
    <p:sldId id="290" r:id="rId20"/>
    <p:sldId id="313" r:id="rId21"/>
    <p:sldId id="291" r:id="rId22"/>
    <p:sldId id="292" r:id="rId23"/>
    <p:sldId id="314" r:id="rId24"/>
    <p:sldId id="293" r:id="rId25"/>
    <p:sldId id="295" r:id="rId26"/>
    <p:sldId id="316" r:id="rId27"/>
    <p:sldId id="296" r:id="rId28"/>
    <p:sldId id="297" r:id="rId29"/>
    <p:sldId id="298" r:id="rId30"/>
    <p:sldId id="300" r:id="rId31"/>
    <p:sldId id="301" r:id="rId32"/>
    <p:sldId id="302" r:id="rId33"/>
    <p:sldId id="305" r:id="rId34"/>
    <p:sldId id="317" r:id="rId35"/>
    <p:sldId id="307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290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6A18E-2EDA-441E-9681-88882554343F}" type="datetimeFigureOut">
              <a:rPr lang="id-ID" smtClean="0"/>
              <a:pPr/>
              <a:t>12/10/2017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053E2-3F4F-411B-AB27-DE1362D97845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</a:t>
            </a:fld>
            <a:endParaRPr lang="id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12</a:t>
            </a:fld>
            <a:endParaRPr lang="id-ID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13</a:t>
            </a:fld>
            <a:endParaRPr lang="id-ID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15</a:t>
            </a:fld>
            <a:endParaRPr lang="id-ID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16</a:t>
            </a:fld>
            <a:endParaRPr lang="id-ID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17</a:t>
            </a:fld>
            <a:endParaRPr lang="id-ID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18</a:t>
            </a:fld>
            <a:endParaRPr lang="id-ID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19</a:t>
            </a:fld>
            <a:endParaRPr lang="id-ID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21</a:t>
            </a:fld>
            <a:endParaRPr lang="id-ID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22</a:t>
            </a:fld>
            <a:endParaRPr lang="id-ID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24</a:t>
            </a:fld>
            <a:endParaRPr 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2</a:t>
            </a:fld>
            <a:endParaRPr lang="id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25</a:t>
            </a:fld>
            <a:endParaRPr lang="id-ID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26</a:t>
            </a:fld>
            <a:endParaRPr lang="id-ID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27</a:t>
            </a:fld>
            <a:endParaRPr lang="id-ID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28</a:t>
            </a:fld>
            <a:endParaRPr lang="id-ID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29</a:t>
            </a:fld>
            <a:endParaRPr lang="id-ID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30</a:t>
            </a:fld>
            <a:endParaRPr lang="id-ID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31</a:t>
            </a:fld>
            <a:endParaRPr lang="id-ID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32</a:t>
            </a:fld>
            <a:endParaRPr lang="id-ID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33</a:t>
            </a:fld>
            <a:endParaRPr lang="id-ID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34</a:t>
            </a:fld>
            <a:endParaRPr lang="id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3</a:t>
            </a:fld>
            <a:endParaRPr lang="id-ID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35</a:t>
            </a:fld>
            <a:endParaRPr lang="id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4</a:t>
            </a:fld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6</a:t>
            </a:fld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7</a:t>
            </a:fld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8</a:t>
            </a:fld>
            <a:endParaRPr 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9</a:t>
            </a:fld>
            <a:endParaRPr 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053E2-3F4F-411B-AB27-DE1362D97845}" type="slidenum">
              <a:rPr lang="id-ID" smtClean="0"/>
              <a:pPr/>
              <a:t>10</a:t>
            </a:fld>
            <a:endParaRPr 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973D157-89DC-4157-86BF-B88A0DF9032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C7C56-A569-429A-B38A-6A489155458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57C36-0E37-4C30-89DF-EC1F887DD54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3E0BA-4FFB-4C7C-9D87-7D3F8408CB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78E5C26-B92F-48A2-ADD8-7DA132A34D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BEF5-4F41-43A5-A332-09D820CEA5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844AE-C61C-414A-8F19-105C44D355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5CDD0-0114-4346-A27A-AAB0C0C37E3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85DD6-A4E3-49C8-984A-D31C6DB48EA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59250-2778-4FFA-9CC0-D3240405BB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AB131E6A-1AA6-473F-BBBE-BE9CFB0DA6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343A460E-565E-420A-BD16-27F479ABA4F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Pencacah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B. Serempak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Elemen-elemen</a:t>
            </a:r>
            <a:r>
              <a:rPr lang="en-US" dirty="0" smtClean="0"/>
              <a:t> </a:t>
            </a:r>
            <a:r>
              <a:rPr lang="en-US" dirty="0" err="1" smtClean="0"/>
              <a:t>penyusunya</a:t>
            </a:r>
            <a:r>
              <a:rPr lang="en-US" dirty="0" smtClean="0"/>
              <a:t> </a:t>
            </a:r>
            <a:r>
              <a:rPr lang="en-US" dirty="0" err="1" smtClean="0"/>
              <a:t>bekerja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bersama-sama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pulsa</a:t>
            </a:r>
            <a:r>
              <a:rPr lang="en-US" dirty="0" smtClean="0"/>
              <a:t> </a:t>
            </a:r>
            <a:r>
              <a:rPr lang="en-US" dirty="0" err="1" smtClean="0"/>
              <a:t>masuk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inputnya</a:t>
            </a:r>
            <a:endParaRPr lang="en-US" dirty="0" smtClean="0"/>
          </a:p>
          <a:p>
            <a:r>
              <a:rPr lang="en-US" dirty="0" err="1" smtClean="0"/>
              <a:t>Prosedur</a:t>
            </a:r>
            <a:r>
              <a:rPr lang="en-US" dirty="0" smtClean="0"/>
              <a:t> </a:t>
            </a:r>
            <a:r>
              <a:rPr lang="en-US" dirty="0" err="1" smtClean="0"/>
              <a:t>peracangan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r>
              <a:rPr lang="en-US" dirty="0" smtClean="0"/>
              <a:t> </a:t>
            </a:r>
            <a:r>
              <a:rPr lang="en-US" dirty="0" err="1" smtClean="0"/>
              <a:t>sekuensial</a:t>
            </a:r>
            <a:r>
              <a:rPr lang="en-US" dirty="0" smtClean="0"/>
              <a:t>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prosedur</a:t>
            </a:r>
            <a:r>
              <a:rPr lang="en-US" dirty="0" smtClean="0"/>
              <a:t> </a:t>
            </a:r>
            <a:r>
              <a:rPr lang="en-US" dirty="0" err="1" smtClean="0"/>
              <a:t>perancangan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r>
              <a:rPr lang="en-US" dirty="0" smtClean="0"/>
              <a:t> </a:t>
            </a:r>
            <a:r>
              <a:rPr lang="en-US" dirty="0" err="1" smtClean="0"/>
              <a:t>sekuensial</a:t>
            </a:r>
            <a:r>
              <a:rPr lang="en-US" dirty="0" smtClean="0"/>
              <a:t>.</a:t>
            </a:r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Contoh</a:t>
            </a:r>
            <a:r>
              <a:rPr lang="en-US" dirty="0" smtClean="0"/>
              <a:t> : </a:t>
            </a:r>
            <a:r>
              <a:rPr lang="en-US" dirty="0" err="1" smtClean="0"/>
              <a:t>Rancang</a:t>
            </a:r>
            <a:r>
              <a:rPr lang="en-US" dirty="0" smtClean="0"/>
              <a:t> </a:t>
            </a:r>
            <a:r>
              <a:rPr lang="en-US" dirty="0" err="1" smtClean="0"/>
              <a:t>pencacah</a:t>
            </a:r>
            <a:r>
              <a:rPr lang="en-US" dirty="0" smtClean="0"/>
              <a:t> </a:t>
            </a:r>
            <a:r>
              <a:rPr lang="en-US" dirty="0" err="1" smtClean="0"/>
              <a:t>serempak</a:t>
            </a:r>
            <a:r>
              <a:rPr lang="en-US" dirty="0" smtClean="0"/>
              <a:t> modulo-16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Langkah</a:t>
            </a:r>
            <a:r>
              <a:rPr lang="en-US" dirty="0" smtClean="0"/>
              <a:t> </a:t>
            </a:r>
            <a:r>
              <a:rPr lang="en-US" dirty="0" err="1" smtClean="0"/>
              <a:t>pertama</a:t>
            </a:r>
            <a:r>
              <a:rPr lang="en-US" dirty="0" smtClean="0"/>
              <a:t>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menyusun</a:t>
            </a:r>
            <a:r>
              <a:rPr lang="en-US" dirty="0" smtClean="0"/>
              <a:t> diagram </a:t>
            </a:r>
            <a:r>
              <a:rPr lang="en-US" dirty="0" err="1" smtClean="0"/>
              <a:t>transisi</a:t>
            </a:r>
            <a:r>
              <a:rPr lang="en-US" dirty="0" smtClean="0"/>
              <a:t> </a:t>
            </a:r>
            <a:r>
              <a:rPr lang="en-US" dirty="0" err="1" smtClean="0"/>
              <a:t>keadaan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 smtClean="0"/>
              <a:t>definisi</a:t>
            </a:r>
            <a:r>
              <a:rPr lang="en-US" dirty="0" smtClean="0"/>
              <a:t> </a:t>
            </a:r>
            <a:r>
              <a:rPr lang="en-US" dirty="0" err="1" smtClean="0"/>
              <a:t>watak</a:t>
            </a:r>
            <a:endParaRPr lang="en-US" dirty="0" smtClean="0"/>
          </a:p>
          <a:p>
            <a:r>
              <a:rPr lang="en-US" dirty="0" err="1" smtClean="0"/>
              <a:t>Definisi</a:t>
            </a:r>
            <a:r>
              <a:rPr lang="en-US" dirty="0" smtClean="0"/>
              <a:t> </a:t>
            </a:r>
            <a:r>
              <a:rPr lang="en-US" dirty="0" err="1" smtClean="0"/>
              <a:t>watak</a:t>
            </a:r>
            <a:r>
              <a:rPr lang="en-US" dirty="0" smtClean="0"/>
              <a:t> </a:t>
            </a:r>
            <a:r>
              <a:rPr lang="en-US" dirty="0" err="1" smtClean="0"/>
              <a:t>pencacah</a:t>
            </a:r>
            <a:r>
              <a:rPr lang="en-US" dirty="0" smtClean="0"/>
              <a:t> </a:t>
            </a:r>
            <a:r>
              <a:rPr lang="en-US" dirty="0" err="1" smtClean="0"/>
              <a:t>serempak</a:t>
            </a:r>
            <a:r>
              <a:rPr lang="en-US" dirty="0" smtClean="0"/>
              <a:t> modulo-16 : </a:t>
            </a:r>
            <a:r>
              <a:rPr lang="en-US" dirty="0" err="1" smtClean="0"/>
              <a:t>pencacah</a:t>
            </a:r>
            <a:r>
              <a:rPr lang="en-US" dirty="0" smtClean="0"/>
              <a:t> yang </a:t>
            </a:r>
            <a:r>
              <a:rPr lang="en-US" dirty="0" err="1" smtClean="0"/>
              <a:t>keadaan</a:t>
            </a:r>
            <a:r>
              <a:rPr lang="en-US" dirty="0" smtClean="0"/>
              <a:t> </a:t>
            </a:r>
            <a:r>
              <a:rPr lang="en-US" dirty="0" err="1" smtClean="0"/>
              <a:t>outputnya</a:t>
            </a:r>
            <a:r>
              <a:rPr lang="en-US" dirty="0" smtClean="0"/>
              <a:t> </a:t>
            </a:r>
            <a:r>
              <a:rPr lang="en-US" dirty="0" err="1" smtClean="0"/>
              <a:t>akan</a:t>
            </a:r>
            <a:r>
              <a:rPr lang="en-US" dirty="0" smtClean="0"/>
              <a:t> reset </a:t>
            </a:r>
            <a:r>
              <a:rPr lang="en-US" dirty="0" err="1" smtClean="0"/>
              <a:t>pada</a:t>
            </a:r>
            <a:r>
              <a:rPr lang="en-US" dirty="0" smtClean="0"/>
              <a:t> clock Ke-16</a:t>
            </a:r>
          </a:p>
          <a:p>
            <a:r>
              <a:rPr lang="en-US" dirty="0" err="1" smtClean="0"/>
              <a:t>sehingga</a:t>
            </a:r>
            <a:r>
              <a:rPr lang="en-US" dirty="0" smtClean="0"/>
              <a:t> diagram </a:t>
            </a:r>
            <a:r>
              <a:rPr lang="en-US" dirty="0" err="1" smtClean="0"/>
              <a:t>transisinya</a:t>
            </a:r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0" y="3905250"/>
            <a:ext cx="7999669" cy="18288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868362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Menysusun</a:t>
            </a:r>
            <a:r>
              <a:rPr lang="en-US" dirty="0" smtClean="0"/>
              <a:t> </a:t>
            </a:r>
            <a:r>
              <a:rPr lang="id-ID" dirty="0" smtClean="0"/>
              <a:t>Tabel keadaan </a:t>
            </a:r>
            <a:endParaRPr lang="id-ID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5500" y="2895600"/>
            <a:ext cx="4343400" cy="376101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371600"/>
            <a:ext cx="5715000" cy="1306503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35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Menyusun</a:t>
            </a:r>
            <a:r>
              <a:rPr lang="en-US" dirty="0" smtClean="0"/>
              <a:t> </a:t>
            </a:r>
            <a:r>
              <a:rPr lang="id-ID" dirty="0" smtClean="0"/>
              <a:t>Tabel Eksitasi FF T</a:t>
            </a:r>
            <a:endParaRPr lang="id-ID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40" y="2895600"/>
            <a:ext cx="4857710" cy="355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838200"/>
            <a:ext cx="3886200" cy="336511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>
            <a:stCxn id="4" idx="3"/>
            <a:endCxn id="28674" idx="0"/>
          </p:cNvCxnSpPr>
          <p:nvPr/>
        </p:nvCxnSpPr>
        <p:spPr>
          <a:xfrm>
            <a:off x="4191000" y="2520758"/>
            <a:ext cx="2505095" cy="3748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2888" y="838200"/>
            <a:ext cx="3562047" cy="1524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>
            <a:stCxn id="7" idx="2"/>
          </p:cNvCxnSpPr>
          <p:nvPr/>
        </p:nvCxnSpPr>
        <p:spPr>
          <a:xfrm rot="16200000" flipH="1">
            <a:off x="6642356" y="2603756"/>
            <a:ext cx="609600" cy="126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Peta</a:t>
            </a:r>
            <a:r>
              <a:rPr lang="en-US" dirty="0" smtClean="0"/>
              <a:t> </a:t>
            </a:r>
            <a:r>
              <a:rPr lang="en-US" dirty="0" err="1" smtClean="0"/>
              <a:t>Karnaugh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" y="1524000"/>
            <a:ext cx="4857710" cy="3551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2100" y="1504950"/>
            <a:ext cx="3581400" cy="35547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 smtClean="0"/>
              <a:t>Menurunkan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input </a:t>
            </a:r>
            <a:r>
              <a:rPr lang="en-US" dirty="0" err="1" smtClean="0"/>
              <a:t>setiap</a:t>
            </a:r>
            <a:r>
              <a:rPr lang="en-US" dirty="0" smtClean="0"/>
              <a:t> flip-flop</a:t>
            </a:r>
            <a:endParaRPr lang="id-ID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653878"/>
            <a:ext cx="4859337" cy="482312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1676400"/>
            <a:ext cx="2828415" cy="2057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rangkaian</a:t>
            </a:r>
            <a:endParaRPr lang="id-ID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352800"/>
            <a:ext cx="6360506" cy="2619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1066800"/>
            <a:ext cx="2828415" cy="2057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</p:spPr>
        <p:txBody>
          <a:bodyPr>
            <a:noAutofit/>
          </a:bodyPr>
          <a:lstStyle/>
          <a:p>
            <a:r>
              <a:rPr lang="id-ID" sz="2800" dirty="0" smtClean="0"/>
              <a:t>Contoh 2</a:t>
            </a:r>
            <a:r>
              <a:rPr lang="en-US" sz="2800" dirty="0" smtClean="0"/>
              <a:t> :</a:t>
            </a:r>
            <a:r>
              <a:rPr lang="id-ID" sz="2800" dirty="0" smtClean="0"/>
              <a:t>Rancanglah Pencacah serempak Mod-5</a:t>
            </a:r>
            <a:endParaRPr lang="id-ID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Menysusun</a:t>
            </a:r>
            <a:r>
              <a:rPr lang="en-US" dirty="0" smtClean="0"/>
              <a:t> Diagram </a:t>
            </a:r>
            <a:r>
              <a:rPr lang="en-US" dirty="0" err="1" smtClean="0"/>
              <a:t>Transisi</a:t>
            </a:r>
            <a:endParaRPr lang="id-ID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2057401"/>
            <a:ext cx="3449619" cy="3657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868362"/>
          </a:xfrm>
        </p:spPr>
        <p:txBody>
          <a:bodyPr>
            <a:normAutofit/>
          </a:bodyPr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id-ID" dirty="0" smtClean="0"/>
              <a:t>Tabel Keadaan</a:t>
            </a:r>
            <a:endParaRPr lang="id-ID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0" y="1847850"/>
            <a:ext cx="5340803" cy="351650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905000"/>
            <a:ext cx="2874683" cy="3048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r>
              <a:rPr lang="en-US" dirty="0" err="1" smtClean="0"/>
              <a:t>Menyusun</a:t>
            </a:r>
            <a:r>
              <a:rPr lang="en-US" dirty="0" smtClean="0"/>
              <a:t> </a:t>
            </a:r>
            <a:r>
              <a:rPr lang="id-ID" dirty="0" smtClean="0"/>
              <a:t>Tabel Eksitasi FF T</a:t>
            </a:r>
            <a:endParaRPr lang="id-ID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1976" y="3733800"/>
            <a:ext cx="5528649" cy="28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219201"/>
            <a:ext cx="3703395" cy="2438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6" name="Straight Arrow Connector 5"/>
          <p:cNvCxnSpPr>
            <a:stCxn id="4" idx="3"/>
            <a:endCxn id="33795" idx="0"/>
          </p:cNvCxnSpPr>
          <p:nvPr/>
        </p:nvCxnSpPr>
        <p:spPr>
          <a:xfrm>
            <a:off x="4008195" y="2438401"/>
            <a:ext cx="2038106" cy="12953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6400" y="1143000"/>
            <a:ext cx="3330936" cy="142512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>
            <a:stCxn id="7" idx="2"/>
          </p:cNvCxnSpPr>
          <p:nvPr/>
        </p:nvCxnSpPr>
        <p:spPr>
          <a:xfrm rot="5400000">
            <a:off x="6383994" y="2965926"/>
            <a:ext cx="1165680" cy="3700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>
                <a:solidFill>
                  <a:srgbClr val="002060"/>
                </a:solidFill>
              </a:rPr>
              <a:t>Pencacah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id-ID" dirty="0" smtClean="0"/>
              <a:t>Fungsi :</a:t>
            </a:r>
          </a:p>
          <a:p>
            <a:pPr lvl="1">
              <a:buNone/>
            </a:pPr>
            <a:r>
              <a:rPr lang="en-US" dirty="0" err="1" smtClean="0"/>
              <a:t>Mencacah</a:t>
            </a:r>
            <a:r>
              <a:rPr lang="en-US" dirty="0"/>
              <a:t>, atau menghitung </a:t>
            </a:r>
            <a:r>
              <a:rPr lang="en-US" dirty="0" err="1"/>
              <a:t>jumlah</a:t>
            </a:r>
            <a:r>
              <a:rPr lang="en-US" dirty="0"/>
              <a:t> clock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masuk</a:t>
            </a:r>
            <a:endParaRPr lang="en-US" dirty="0"/>
          </a:p>
          <a:p>
            <a:r>
              <a:rPr lang="en-US" dirty="0" err="1"/>
              <a:t>Jenis</a:t>
            </a:r>
            <a:endParaRPr lang="en-US" dirty="0"/>
          </a:p>
          <a:p>
            <a:pPr lvl="1"/>
            <a:r>
              <a:rPr lang="en-US" dirty="0"/>
              <a:t>Modulo-X</a:t>
            </a:r>
          </a:p>
          <a:p>
            <a:pPr lvl="1"/>
            <a:r>
              <a:rPr lang="en-US" dirty="0" err="1"/>
              <a:t>Pencacah</a:t>
            </a:r>
            <a:r>
              <a:rPr lang="en-US" dirty="0"/>
              <a:t> </a:t>
            </a:r>
            <a:r>
              <a:rPr lang="en-US" dirty="0" err="1"/>
              <a:t>serempak</a:t>
            </a:r>
            <a:r>
              <a:rPr lang="en-US" dirty="0"/>
              <a:t> &amp;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serempak</a:t>
            </a:r>
            <a:endParaRPr lang="en-US" dirty="0"/>
          </a:p>
          <a:p>
            <a:pPr lvl="1"/>
            <a:r>
              <a:rPr lang="en-US" dirty="0"/>
              <a:t>Up-down, ring, </a:t>
            </a:r>
            <a:r>
              <a:rPr lang="en-US" dirty="0" err="1"/>
              <a:t>johnson</a:t>
            </a:r>
            <a:endParaRPr lang="en-US" dirty="0"/>
          </a:p>
          <a:p>
            <a:r>
              <a:rPr lang="en-US" dirty="0" err="1"/>
              <a:t>Aplikasi</a:t>
            </a:r>
            <a:r>
              <a:rPr lang="en-US" dirty="0"/>
              <a:t> : </a:t>
            </a:r>
            <a:endParaRPr lang="id-ID" dirty="0" smtClean="0"/>
          </a:p>
          <a:p>
            <a:pPr lvl="1">
              <a:buNone/>
            </a:pPr>
            <a:r>
              <a:rPr lang="id-ID" dirty="0" smtClean="0"/>
              <a:t>Menghitung </a:t>
            </a:r>
            <a:r>
              <a:rPr lang="en-US" dirty="0" err="1" smtClean="0"/>
              <a:t>frek</a:t>
            </a:r>
            <a:r>
              <a:rPr lang="en-US" dirty="0"/>
              <a:t>, Jam digital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44562"/>
          </a:xfrm>
        </p:spPr>
        <p:txBody>
          <a:bodyPr/>
          <a:lstStyle/>
          <a:p>
            <a:r>
              <a:rPr lang="en-US" dirty="0" err="1" smtClean="0"/>
              <a:t>Peta</a:t>
            </a:r>
            <a:r>
              <a:rPr lang="en-US" dirty="0" smtClean="0"/>
              <a:t> </a:t>
            </a:r>
            <a:r>
              <a:rPr lang="en-US" dirty="0" err="1" smtClean="0"/>
              <a:t>karnough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5528649" cy="283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4324350"/>
            <a:ext cx="6629400" cy="2272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>
            <a:normAutofit/>
          </a:bodyPr>
          <a:lstStyle/>
          <a:p>
            <a:r>
              <a:rPr lang="en-US" dirty="0" err="1" smtClean="0"/>
              <a:t>Membuat</a:t>
            </a:r>
            <a:r>
              <a:rPr lang="en-US" dirty="0" smtClean="0"/>
              <a:t> </a:t>
            </a:r>
            <a:r>
              <a:rPr lang="en-US" dirty="0" err="1" smtClean="0"/>
              <a:t>persamaan</a:t>
            </a:r>
            <a:endParaRPr lang="id-ID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600200"/>
            <a:ext cx="8226642" cy="2819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4572000"/>
            <a:ext cx="3657600" cy="19526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Menbuat</a:t>
            </a:r>
            <a:r>
              <a:rPr lang="en-US" sz="3600" dirty="0" smtClean="0"/>
              <a:t> </a:t>
            </a:r>
            <a:r>
              <a:rPr lang="en-US" sz="3600" dirty="0" err="1" smtClean="0"/>
              <a:t>persamaan</a:t>
            </a:r>
            <a:endParaRPr lang="id-ID" sz="36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352800"/>
            <a:ext cx="6756889" cy="320389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219200"/>
            <a:ext cx="3657600" cy="19526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PENCACAH NAIK TURUN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pencacah</a:t>
            </a:r>
            <a:r>
              <a:rPr lang="en-US" dirty="0" smtClean="0"/>
              <a:t> yang </a:t>
            </a:r>
            <a:r>
              <a:rPr lang="en-US" dirty="0" err="1" smtClean="0"/>
              <a:t>urutan</a:t>
            </a:r>
            <a:r>
              <a:rPr lang="en-US" dirty="0" smtClean="0"/>
              <a:t> </a:t>
            </a:r>
            <a:r>
              <a:rPr lang="en-US" dirty="0" err="1" smtClean="0"/>
              <a:t>transisi</a:t>
            </a:r>
            <a:r>
              <a:rPr lang="en-US" dirty="0" smtClean="0"/>
              <a:t> </a:t>
            </a:r>
            <a:r>
              <a:rPr lang="en-US" dirty="0" err="1" smtClean="0"/>
              <a:t>keadaannya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diatur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dirty="0" err="1" smtClean="0"/>
              <a:t>turun</a:t>
            </a:r>
            <a:endParaRPr lang="en-US" dirty="0" smtClean="0"/>
          </a:p>
          <a:p>
            <a:r>
              <a:rPr lang="en-US" dirty="0" err="1" smtClean="0"/>
              <a:t>Misal</a:t>
            </a:r>
            <a:r>
              <a:rPr lang="en-US" dirty="0" smtClean="0"/>
              <a:t> </a:t>
            </a:r>
            <a:r>
              <a:rPr lang="en-US" dirty="0" err="1" smtClean="0"/>
              <a:t>pencacah</a:t>
            </a:r>
            <a:r>
              <a:rPr lang="en-US" dirty="0" smtClean="0"/>
              <a:t> up down modulo-10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diatur</a:t>
            </a:r>
            <a:r>
              <a:rPr lang="en-US" dirty="0" smtClean="0"/>
              <a:t> agar </a:t>
            </a:r>
            <a:r>
              <a:rPr lang="en-US" dirty="0" err="1" smtClean="0"/>
              <a:t>mencacah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urutan</a:t>
            </a:r>
            <a:r>
              <a:rPr lang="en-US" dirty="0" smtClean="0"/>
              <a:t> </a:t>
            </a:r>
            <a:r>
              <a:rPr lang="en-US" dirty="0" err="1" smtClean="0"/>
              <a:t>transisi</a:t>
            </a:r>
            <a:r>
              <a:rPr lang="en-US" dirty="0" smtClean="0"/>
              <a:t> </a:t>
            </a:r>
            <a:r>
              <a:rPr lang="en-US" dirty="0" err="1" smtClean="0"/>
              <a:t>keadaannya</a:t>
            </a:r>
            <a:r>
              <a:rPr lang="en-US" dirty="0" smtClean="0"/>
              <a:t> : 0,1,2,3,4,5,6,7,8,9,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kembali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urutan</a:t>
            </a:r>
            <a:r>
              <a:rPr lang="en-US" dirty="0" smtClean="0"/>
              <a:t> </a:t>
            </a:r>
            <a:r>
              <a:rPr lang="en-US" dirty="0" err="1" smtClean="0"/>
              <a:t>semula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urutannya</a:t>
            </a:r>
            <a:r>
              <a:rPr lang="en-US" dirty="0" smtClean="0"/>
              <a:t> </a:t>
            </a:r>
            <a:r>
              <a:rPr lang="en-US" dirty="0" err="1" smtClean="0"/>
              <a:t>diatur</a:t>
            </a:r>
            <a:r>
              <a:rPr lang="en-US" dirty="0" smtClean="0"/>
              <a:t> </a:t>
            </a:r>
            <a:r>
              <a:rPr lang="en-US" dirty="0" err="1" smtClean="0"/>
              <a:t>turun</a:t>
            </a:r>
            <a:r>
              <a:rPr lang="en-US" dirty="0" smtClean="0"/>
              <a:t> </a:t>
            </a:r>
            <a:r>
              <a:rPr lang="en-US" dirty="0" err="1" smtClean="0"/>
              <a:t>maka</a:t>
            </a:r>
            <a:r>
              <a:rPr lang="en-US" dirty="0" smtClean="0"/>
              <a:t> </a:t>
            </a:r>
            <a:r>
              <a:rPr lang="en-US" dirty="0" err="1" smtClean="0"/>
              <a:t>transisi</a:t>
            </a:r>
            <a:r>
              <a:rPr lang="en-US" dirty="0" smtClean="0"/>
              <a:t> </a:t>
            </a:r>
            <a:r>
              <a:rPr lang="en-US" dirty="0" err="1" smtClean="0"/>
              <a:t>keadaannya</a:t>
            </a:r>
            <a:r>
              <a:rPr lang="en-US" dirty="0" smtClean="0"/>
              <a:t>: 9,8,7,6,5,4,3,2,1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kembali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urutan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Contoh</a:t>
            </a:r>
            <a:r>
              <a:rPr lang="en-US" dirty="0" smtClean="0"/>
              <a:t> :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id-ID" dirty="0" smtClean="0"/>
              <a:t>Rancang pencacah naik-turun mod-4 yg memiliki input pengotrol urutan R</a:t>
            </a:r>
          </a:p>
          <a:p>
            <a:r>
              <a:rPr lang="id-ID" dirty="0" smtClean="0"/>
              <a:t>Jika R=1, output pencacah memberikan urutan naik</a:t>
            </a:r>
          </a:p>
          <a:p>
            <a:r>
              <a:rPr lang="id-ID" dirty="0" smtClean="0"/>
              <a:t>Jika R=0, output pencacah membeirkan urutan turun</a:t>
            </a:r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/>
              <a:t>Diagram Transisi</a:t>
            </a:r>
            <a:endParaRPr lang="id-ID" sz="3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752600"/>
            <a:ext cx="4191000" cy="376565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sz="3200" dirty="0" smtClean="0"/>
              <a:t>Tabel Keadaan </a:t>
            </a:r>
            <a:endParaRPr lang="id-ID" sz="32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3733800"/>
            <a:ext cx="5897978" cy="2895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1371601"/>
            <a:ext cx="2459404" cy="22097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id-ID" dirty="0" smtClean="0"/>
              <a:t>Tabel Eksitasi FF D</a:t>
            </a:r>
            <a:endParaRPr lang="id-ID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1850" y="3257550"/>
            <a:ext cx="5486400" cy="343354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066800"/>
            <a:ext cx="4345879" cy="2133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99354" y="990600"/>
            <a:ext cx="3689148" cy="1676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K-Map &amp; Persamaannya </a:t>
            </a:r>
            <a:endParaRPr lang="id-ID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447800"/>
            <a:ext cx="5165702" cy="2286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4191000"/>
            <a:ext cx="2682741" cy="1095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4191000"/>
            <a:ext cx="3652762" cy="2286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cxnSp>
        <p:nvCxnSpPr>
          <p:cNvPr id="7" name="Straight Arrow Connector 6"/>
          <p:cNvCxnSpPr/>
          <p:nvPr/>
        </p:nvCxnSpPr>
        <p:spPr>
          <a:xfrm rot="10800000">
            <a:off x="6172200" y="3048000"/>
            <a:ext cx="1295400" cy="1066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2057400" y="3962400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 smtClean="0"/>
              <a:t>Rangkaian </a:t>
            </a:r>
            <a:endParaRPr lang="id-ID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48050" y="1733550"/>
            <a:ext cx="5181600" cy="305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595864" y="5181600"/>
            <a:ext cx="5414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 smtClean="0">
                <a:latin typeface="Times New Roman" pitchFamily="18" charset="0"/>
                <a:cs typeface="Times New Roman" pitchFamily="18" charset="0"/>
              </a:rPr>
              <a:t>Untuk FF T dan FF JK, lihat : </a:t>
            </a:r>
          </a:p>
          <a:p>
            <a:pPr>
              <a:buFont typeface="Arial" pitchFamily="34" charset="0"/>
              <a:buChar char="•"/>
            </a:pPr>
            <a:r>
              <a:rPr lang="id-ID" sz="2000" dirty="0" smtClean="0">
                <a:latin typeface="Times New Roman" pitchFamily="18" charset="0"/>
                <a:cs typeface="Times New Roman" pitchFamily="18" charset="0"/>
              </a:rPr>
              <a:t> JK_NEGATIVE_EDGE.SYM</a:t>
            </a:r>
          </a:p>
          <a:p>
            <a:pPr>
              <a:buFont typeface="Arial" pitchFamily="34" charset="0"/>
              <a:buChar char="•"/>
            </a:pPr>
            <a:r>
              <a:rPr lang="id-ID" sz="2000" dirty="0" smtClean="0">
                <a:latin typeface="Times New Roman" pitchFamily="18" charset="0"/>
                <a:cs typeface="Times New Roman" pitchFamily="18" charset="0"/>
              </a:rPr>
              <a:t> T.SYM</a:t>
            </a:r>
            <a:endParaRPr lang="id-ID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1828800"/>
            <a:ext cx="2682741" cy="1095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Diagram Blok Pencacah</a:t>
            </a:r>
            <a:endParaRPr lang="id-ID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2362200"/>
            <a:ext cx="6172200" cy="141653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D. Pencacah dg Decoder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id-ID" dirty="0" smtClean="0"/>
              <a:t>Agar tampilan output dapat langsung dibaca dalam sistem desimal</a:t>
            </a:r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d-ID" dirty="0" smtClean="0"/>
              <a:t>Pencacah serempak mod-8</a:t>
            </a:r>
            <a:br>
              <a:rPr lang="id-ID" dirty="0" smtClean="0"/>
            </a:br>
            <a:r>
              <a:rPr lang="id-ID" dirty="0" smtClean="0"/>
              <a:t>dilengkapi decoder</a:t>
            </a:r>
            <a:endParaRPr lang="id-ID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132" y="1752600"/>
            <a:ext cx="7787068" cy="3886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d-ID" sz="3200" dirty="0" smtClean="0"/>
              <a:t>Cara menampilkan output pencacah BCD</a:t>
            </a:r>
            <a:br>
              <a:rPr lang="id-ID" sz="3200" dirty="0" smtClean="0"/>
            </a:br>
            <a:r>
              <a:rPr lang="id-ID" sz="3200" dirty="0" smtClean="0"/>
              <a:t>dg lampu tunggal dan 7-segmen</a:t>
            </a:r>
            <a:endParaRPr lang="id-ID" sz="32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802995"/>
            <a:ext cx="5562600" cy="467400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Pencacah Ring</a:t>
            </a:r>
            <a:endParaRPr lang="id-ID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Pencacah</a:t>
            </a:r>
            <a:r>
              <a:rPr lang="en-US" dirty="0" smtClean="0"/>
              <a:t> yang </a:t>
            </a:r>
            <a:r>
              <a:rPr lang="en-US" dirty="0" err="1" smtClean="0"/>
              <a:t>memiliki</a:t>
            </a:r>
            <a:r>
              <a:rPr lang="en-US" dirty="0" smtClean="0"/>
              <a:t> </a:t>
            </a:r>
            <a:r>
              <a:rPr lang="en-US" dirty="0" err="1" smtClean="0"/>
              <a:t>watak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membangkitkan</a:t>
            </a:r>
            <a:r>
              <a:rPr lang="en-US" dirty="0" smtClean="0"/>
              <a:t> </a:t>
            </a:r>
            <a:r>
              <a:rPr lang="en-US" dirty="0" err="1" smtClean="0"/>
              <a:t>pulsa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berurutan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outputnya</a:t>
            </a:r>
            <a:endParaRPr lang="en-US" dirty="0" smtClean="0"/>
          </a:p>
          <a:p>
            <a:r>
              <a:rPr lang="en-US" dirty="0" err="1" smtClean="0"/>
              <a:t>Rangkaian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diagram </a:t>
            </a:r>
            <a:r>
              <a:rPr lang="en-US" dirty="0" err="1" smtClean="0"/>
              <a:t>waktu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028950"/>
            <a:ext cx="8194624" cy="3124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3562"/>
          </a:xfrm>
        </p:spPr>
        <p:txBody>
          <a:bodyPr>
            <a:normAutofit fontScale="90000"/>
          </a:bodyPr>
          <a:lstStyle/>
          <a:p>
            <a:pPr algn="ctr"/>
            <a:r>
              <a:rPr lang="id-ID" dirty="0" smtClean="0"/>
              <a:t>Pencacah Ring</a:t>
            </a:r>
            <a:endParaRPr lang="id-ID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914400" y="914400"/>
            <a:ext cx="7772400" cy="5105400"/>
          </a:xfrm>
        </p:spPr>
        <p:txBody>
          <a:bodyPr/>
          <a:lstStyle/>
          <a:p>
            <a:r>
              <a:rPr lang="en-US" dirty="0" err="1" smtClean="0"/>
              <a:t>Tabel</a:t>
            </a:r>
            <a:r>
              <a:rPr lang="en-US" dirty="0" smtClean="0"/>
              <a:t> </a:t>
            </a:r>
            <a:r>
              <a:rPr lang="en-US" dirty="0" err="1" smtClean="0"/>
              <a:t>keadaan</a:t>
            </a:r>
            <a:r>
              <a:rPr lang="en-US" dirty="0" smtClean="0"/>
              <a:t> </a:t>
            </a:r>
            <a:r>
              <a:rPr lang="en-US" dirty="0" err="1" smtClean="0"/>
              <a:t>pencacah</a:t>
            </a:r>
            <a:r>
              <a:rPr lang="en-US" dirty="0" smtClean="0"/>
              <a:t> ring modulo-4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00200"/>
            <a:ext cx="5796197" cy="22098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50299" y="3657600"/>
            <a:ext cx="2841301" cy="29718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</p:spPr>
        <p:txBody>
          <a:bodyPr/>
          <a:lstStyle/>
          <a:p>
            <a:pPr algn="ctr"/>
            <a:r>
              <a:rPr lang="id-ID" dirty="0" smtClean="0"/>
              <a:t>Pencacah Johnson</a:t>
            </a:r>
            <a:endParaRPr lang="id-ID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250" y="1295400"/>
            <a:ext cx="4124109" cy="4927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1295400"/>
            <a:ext cx="3962400" cy="493043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 smtClean="0"/>
              <a:t>A. Tak Serempak</a:t>
            </a:r>
            <a:endParaRPr lang="id-ID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Elemen-elemen</a:t>
            </a:r>
            <a:r>
              <a:rPr lang="en-US" dirty="0" smtClean="0"/>
              <a:t> </a:t>
            </a:r>
            <a:r>
              <a:rPr lang="en-US" dirty="0" err="1" smtClean="0"/>
              <a:t>penyusunnya</a:t>
            </a:r>
            <a:r>
              <a:rPr lang="en-US" dirty="0" smtClean="0"/>
              <a:t> </a:t>
            </a:r>
            <a:r>
              <a:rPr lang="en-US" dirty="0" err="1" smtClean="0"/>
              <a:t>yakni</a:t>
            </a:r>
            <a:r>
              <a:rPr lang="en-US" dirty="0" smtClean="0"/>
              <a:t> flip flop </a:t>
            </a:r>
            <a:r>
              <a:rPr lang="en-US" dirty="0" err="1" smtClean="0"/>
              <a:t>bekerja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serempak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pencacah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diberi</a:t>
            </a:r>
            <a:r>
              <a:rPr lang="en-US" dirty="0" smtClean="0"/>
              <a:t> input </a:t>
            </a:r>
            <a:r>
              <a:rPr lang="en-US" dirty="0" err="1" smtClean="0"/>
              <a:t>pulsa</a:t>
            </a:r>
            <a:endParaRPr lang="en-US" dirty="0" smtClean="0"/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merancang</a:t>
            </a:r>
            <a:r>
              <a:rPr lang="en-US" dirty="0" smtClean="0"/>
              <a:t> </a:t>
            </a:r>
            <a:r>
              <a:rPr lang="en-US" dirty="0" err="1" smtClean="0"/>
              <a:t>perlu</a:t>
            </a:r>
            <a:r>
              <a:rPr lang="en-US" dirty="0" smtClean="0"/>
              <a:t> </a:t>
            </a:r>
            <a:r>
              <a:rPr lang="en-US" dirty="0" err="1" smtClean="0"/>
              <a:t>ditetapkan</a:t>
            </a:r>
            <a:r>
              <a:rPr lang="en-US" dirty="0" smtClean="0"/>
              <a:t> </a:t>
            </a:r>
            <a:r>
              <a:rPr lang="en-US" dirty="0" err="1" smtClean="0"/>
              <a:t>terlebih</a:t>
            </a:r>
            <a:r>
              <a:rPr lang="en-US" dirty="0" smtClean="0"/>
              <a:t> </a:t>
            </a:r>
            <a:r>
              <a:rPr lang="en-US" dirty="0" err="1" smtClean="0"/>
              <a:t>dahulu</a:t>
            </a:r>
            <a:r>
              <a:rPr lang="en-US" dirty="0" smtClean="0"/>
              <a:t> modulo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pencacah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dirancang</a:t>
            </a:r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Prosedur</a:t>
            </a:r>
            <a:r>
              <a:rPr lang="en-US" dirty="0" smtClean="0"/>
              <a:t> </a:t>
            </a:r>
            <a:r>
              <a:rPr lang="en-US" dirty="0" err="1" smtClean="0"/>
              <a:t>perancangan</a:t>
            </a:r>
            <a:r>
              <a:rPr lang="en-US" dirty="0" smtClean="0"/>
              <a:t> modulo-2</a:t>
            </a:r>
            <a:r>
              <a:rPr lang="en-US" baseline="30000" dirty="0" smtClean="0"/>
              <a:t>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Tetapkan</a:t>
            </a:r>
            <a:r>
              <a:rPr lang="en-US" dirty="0" smtClean="0"/>
              <a:t> modulo </a:t>
            </a:r>
            <a:r>
              <a:rPr lang="en-US" dirty="0" err="1" smtClean="0"/>
              <a:t>pencacah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dirancang</a:t>
            </a:r>
            <a:r>
              <a:rPr lang="en-US" dirty="0" smtClean="0"/>
              <a:t>, </a:t>
            </a:r>
            <a:r>
              <a:rPr lang="en-US" dirty="0" err="1" smtClean="0"/>
              <a:t>misal</a:t>
            </a:r>
            <a:r>
              <a:rPr lang="en-US" dirty="0" smtClean="0"/>
              <a:t> modulo-8 </a:t>
            </a:r>
            <a:r>
              <a:rPr lang="en-US" dirty="0" err="1" smtClean="0"/>
              <a:t>atau</a:t>
            </a:r>
            <a:r>
              <a:rPr lang="en-US" dirty="0" smtClean="0"/>
              <a:t> modulo 2</a:t>
            </a:r>
            <a:r>
              <a:rPr lang="en-US" baseline="30000" dirty="0" smtClean="0"/>
              <a:t>n</a:t>
            </a:r>
            <a:r>
              <a:rPr lang="en-US" dirty="0" smtClean="0"/>
              <a:t>   </a:t>
            </a:r>
            <a:r>
              <a:rPr lang="en-US" dirty="0" err="1" smtClean="0"/>
              <a:t>dengan</a:t>
            </a:r>
            <a:r>
              <a:rPr lang="en-US" dirty="0" smtClean="0"/>
              <a:t> n=3</a:t>
            </a:r>
          </a:p>
          <a:p>
            <a:r>
              <a:rPr lang="en-US" dirty="0" err="1" smtClean="0"/>
              <a:t>Tentukan</a:t>
            </a:r>
            <a:r>
              <a:rPr lang="en-US" dirty="0" smtClean="0"/>
              <a:t> </a:t>
            </a:r>
            <a:r>
              <a:rPr lang="en-US" dirty="0" err="1" smtClean="0"/>
              <a:t>jenis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jumlah</a:t>
            </a:r>
            <a:r>
              <a:rPr lang="en-US" dirty="0" smtClean="0"/>
              <a:t> flip-flop. </a:t>
            </a:r>
            <a:r>
              <a:rPr lang="en-US" dirty="0" err="1" smtClean="0"/>
              <a:t>Jumlah</a:t>
            </a:r>
            <a:r>
              <a:rPr lang="en-US" dirty="0" smtClean="0"/>
              <a:t> flip flop </a:t>
            </a:r>
            <a:r>
              <a:rPr lang="en-US" dirty="0" err="1" smtClean="0"/>
              <a:t>adalah</a:t>
            </a:r>
            <a:r>
              <a:rPr lang="en-US" dirty="0" smtClean="0"/>
              <a:t> n </a:t>
            </a:r>
            <a:r>
              <a:rPr lang="en-US" dirty="0" err="1" smtClean="0"/>
              <a:t>buah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Lakukan</a:t>
            </a:r>
            <a:r>
              <a:rPr lang="en-US" dirty="0" smtClean="0"/>
              <a:t> </a:t>
            </a:r>
            <a:r>
              <a:rPr lang="en-US" dirty="0" err="1" smtClean="0"/>
              <a:t>pengaturan</a:t>
            </a:r>
            <a:r>
              <a:rPr lang="en-US" dirty="0" smtClean="0"/>
              <a:t> input-input flip-flop.</a:t>
            </a:r>
          </a:p>
          <a:p>
            <a:pPr lvl="1"/>
            <a:r>
              <a:rPr lang="en-US" dirty="0" smtClean="0"/>
              <a:t>Flip-flop J-K, </a:t>
            </a:r>
            <a:r>
              <a:rPr lang="en-US" dirty="0" err="1" smtClean="0"/>
              <a:t>hubungkan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input J </a:t>
            </a:r>
            <a:r>
              <a:rPr lang="en-US" dirty="0" err="1" smtClean="0"/>
              <a:t>dan</a:t>
            </a:r>
            <a:r>
              <a:rPr lang="en-US" dirty="0" smtClean="0"/>
              <a:t> K </a:t>
            </a:r>
            <a:r>
              <a:rPr lang="en-US" dirty="0" err="1" smtClean="0"/>
              <a:t>dengan</a:t>
            </a:r>
            <a:r>
              <a:rPr lang="en-US" dirty="0" smtClean="0"/>
              <a:t> level </a:t>
            </a:r>
            <a:r>
              <a:rPr lang="en-US" dirty="0" err="1" smtClean="0"/>
              <a:t>Logika</a:t>
            </a:r>
            <a:r>
              <a:rPr lang="en-US" dirty="0" smtClean="0"/>
              <a:t> 1</a:t>
            </a:r>
          </a:p>
          <a:p>
            <a:pPr lvl="1"/>
            <a:r>
              <a:rPr lang="en-US" dirty="0" smtClean="0"/>
              <a:t>Flip-Flop T, </a:t>
            </a:r>
            <a:r>
              <a:rPr lang="en-US" dirty="0" err="1" smtClean="0"/>
              <a:t>hubungkan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input T </a:t>
            </a:r>
            <a:r>
              <a:rPr lang="en-US" dirty="0" err="1" smtClean="0"/>
              <a:t>dengan</a:t>
            </a:r>
            <a:r>
              <a:rPr lang="en-US" dirty="0" smtClean="0"/>
              <a:t> level </a:t>
            </a:r>
            <a:r>
              <a:rPr lang="en-US" dirty="0" err="1" smtClean="0"/>
              <a:t>logika</a:t>
            </a:r>
            <a:r>
              <a:rPr lang="en-US" dirty="0" smtClean="0"/>
              <a:t> 1</a:t>
            </a:r>
          </a:p>
          <a:p>
            <a:pPr lvl="1"/>
            <a:r>
              <a:rPr lang="en-US" dirty="0" err="1" smtClean="0"/>
              <a:t>Fllip</a:t>
            </a:r>
            <a:r>
              <a:rPr lang="en-US" dirty="0" smtClean="0"/>
              <a:t>-flop D, </a:t>
            </a:r>
            <a:r>
              <a:rPr lang="en-US" dirty="0" err="1" smtClean="0"/>
              <a:t>hubungkan</a:t>
            </a:r>
            <a:r>
              <a:rPr lang="en-US" dirty="0" smtClean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input D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komplemen</a:t>
            </a:r>
            <a:r>
              <a:rPr lang="en-US" dirty="0" smtClean="0"/>
              <a:t> </a:t>
            </a:r>
            <a:r>
              <a:rPr lang="en-US" dirty="0" err="1" smtClean="0"/>
              <a:t>outputnya</a:t>
            </a:r>
            <a:endParaRPr lang="en-US" dirty="0" smtClean="0"/>
          </a:p>
          <a:p>
            <a:r>
              <a:rPr lang="en-US" dirty="0" err="1" smtClean="0"/>
              <a:t>Berikan</a:t>
            </a:r>
            <a:r>
              <a:rPr lang="en-US" dirty="0" smtClean="0"/>
              <a:t> input </a:t>
            </a:r>
            <a:r>
              <a:rPr lang="en-US" dirty="0" err="1" smtClean="0"/>
              <a:t>pencacah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input clock flip-flop paling </a:t>
            </a:r>
            <a:r>
              <a:rPr lang="en-US" dirty="0" err="1" smtClean="0"/>
              <a:t>kiri</a:t>
            </a:r>
            <a:endParaRPr lang="en-US" dirty="0" smtClean="0"/>
          </a:p>
          <a:p>
            <a:r>
              <a:rPr lang="en-US" dirty="0" err="1" smtClean="0"/>
              <a:t>Hubungkan</a:t>
            </a:r>
            <a:r>
              <a:rPr lang="en-US" dirty="0" smtClean="0"/>
              <a:t> output flip-flop paling </a:t>
            </a:r>
            <a:r>
              <a:rPr lang="en-US" dirty="0" err="1" smtClean="0"/>
              <a:t>kiri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input clock flip-flop </a:t>
            </a:r>
            <a:r>
              <a:rPr lang="en-US" dirty="0" err="1" smtClean="0"/>
              <a:t>disebelah</a:t>
            </a:r>
            <a:r>
              <a:rPr lang="en-US" dirty="0" smtClean="0"/>
              <a:t> </a:t>
            </a:r>
            <a:r>
              <a:rPr lang="en-US" dirty="0" err="1" smtClean="0"/>
              <a:t>kananya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seterusnya</a:t>
            </a:r>
            <a:endParaRPr lang="en-US" dirty="0" smtClean="0"/>
          </a:p>
          <a:p>
            <a:r>
              <a:rPr lang="en-US" dirty="0" err="1" smtClean="0"/>
              <a:t>Ambil</a:t>
            </a:r>
            <a:r>
              <a:rPr lang="en-US" dirty="0" smtClean="0"/>
              <a:t> </a:t>
            </a:r>
            <a:r>
              <a:rPr lang="en-US" dirty="0" err="1" smtClean="0"/>
              <a:t>ouput</a:t>
            </a:r>
            <a:r>
              <a:rPr lang="en-US" dirty="0" smtClean="0"/>
              <a:t> </a:t>
            </a:r>
            <a:r>
              <a:rPr lang="en-US" dirty="0" err="1" smtClean="0"/>
              <a:t>pencacah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</a:t>
            </a:r>
            <a:r>
              <a:rPr lang="en-US" dirty="0" err="1" smtClean="0"/>
              <a:t>setiap</a:t>
            </a:r>
            <a:r>
              <a:rPr lang="en-US" dirty="0" smtClean="0"/>
              <a:t> output flip-flop (output paling </a:t>
            </a:r>
            <a:r>
              <a:rPr lang="en-US" dirty="0" err="1" smtClean="0"/>
              <a:t>kiri</a:t>
            </a:r>
            <a:r>
              <a:rPr lang="en-US" dirty="0" smtClean="0"/>
              <a:t> LSB</a:t>
            </a:r>
            <a:r>
              <a:rPr lang="id-ID" dirty="0" smtClean="0"/>
              <a:t> (</a:t>
            </a:r>
            <a:r>
              <a:rPr lang="id-ID" i="1" dirty="0" smtClean="0"/>
              <a:t>Least Significant Bit</a:t>
            </a:r>
            <a:r>
              <a:rPr lang="id-ID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paling </a:t>
            </a:r>
            <a:r>
              <a:rPr lang="en-US" dirty="0" err="1" smtClean="0"/>
              <a:t>kanan</a:t>
            </a:r>
            <a:r>
              <a:rPr lang="en-US" dirty="0" smtClean="0"/>
              <a:t> MSB</a:t>
            </a:r>
            <a:r>
              <a:rPr lang="id-ID" dirty="0" smtClean="0"/>
              <a:t> (</a:t>
            </a:r>
            <a:r>
              <a:rPr lang="id-ID" i="1" dirty="0" smtClean="0"/>
              <a:t>Most Significant Bit</a:t>
            </a:r>
            <a:r>
              <a:rPr lang="id-ID" dirty="0" smtClean="0"/>
              <a:t>)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534400" cy="792162"/>
          </a:xfrm>
        </p:spPr>
        <p:txBody>
          <a:bodyPr>
            <a:noAutofit/>
          </a:bodyPr>
          <a:lstStyle/>
          <a:p>
            <a:pPr algn="ctr"/>
            <a:r>
              <a:rPr lang="id-ID" sz="2800" b="1" dirty="0" smtClean="0"/>
              <a:t>Pencacah Modulo-8 dg FF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dan</a:t>
            </a:r>
            <a:r>
              <a:rPr lang="en-US" sz="2800" b="1" dirty="0" smtClean="0"/>
              <a:t> diagram </a:t>
            </a:r>
            <a:r>
              <a:rPr lang="en-US" sz="2800" b="1" dirty="0" err="1" smtClean="0"/>
              <a:t>waktunya</a:t>
            </a:r>
            <a:endParaRPr lang="id-ID" sz="2800" b="1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143000"/>
            <a:ext cx="2819400" cy="489479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82930" y="1143000"/>
            <a:ext cx="5080070" cy="262737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d-ID" dirty="0" smtClean="0"/>
              <a:t>Tabel kebenaran </a:t>
            </a:r>
            <a:br>
              <a:rPr lang="id-ID" dirty="0" smtClean="0"/>
            </a:br>
            <a:r>
              <a:rPr lang="id-ID" dirty="0" smtClean="0"/>
              <a:t>Pencacah tak serempak Mod-8</a:t>
            </a:r>
            <a:endParaRPr lang="id-ID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524000"/>
            <a:ext cx="4419600" cy="453330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524000"/>
            <a:ext cx="3327470" cy="172094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d-ID" dirty="0" smtClean="0"/>
              <a:t>Rangkaian Pencacah Mod-5</a:t>
            </a:r>
            <a:br>
              <a:rPr lang="id-ID" dirty="0" smtClean="0"/>
            </a:br>
            <a:r>
              <a:rPr lang="id-ID" dirty="0" smtClean="0"/>
              <a:t>dg menggunakan FF JK</a:t>
            </a:r>
            <a:endParaRPr lang="id-ID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0155" y="1676400"/>
            <a:ext cx="3425645" cy="389325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67400" y="5867400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R"/>
            </a:pPr>
            <a:r>
              <a:rPr lang="id-ID" dirty="0" smtClean="0"/>
              <a:t>Aktive High</a:t>
            </a:r>
          </a:p>
          <a:p>
            <a:pPr marL="342900" indent="-342900">
              <a:buAutoNum type="alphaLcParenR"/>
            </a:pPr>
            <a:r>
              <a:rPr lang="id-ID" dirty="0" smtClean="0"/>
              <a:t>Aktive Low</a:t>
            </a:r>
            <a:endParaRPr lang="id-ID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1676400"/>
            <a:ext cx="3750992" cy="2438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d-ID" dirty="0" smtClean="0"/>
              <a:t>Pencacah</a:t>
            </a:r>
            <a:r>
              <a:rPr lang="en-US" dirty="0" smtClean="0"/>
              <a:t> </a:t>
            </a:r>
            <a:r>
              <a:rPr lang="en-US" dirty="0" err="1" smtClean="0"/>
              <a:t>naik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id-ID" dirty="0" smtClean="0"/>
              <a:t> </a:t>
            </a:r>
            <a:r>
              <a:rPr lang="id-ID" u="sng" dirty="0" smtClean="0"/>
              <a:t>Turun</a:t>
            </a:r>
            <a:r>
              <a:rPr lang="id-ID" dirty="0" smtClean="0"/>
              <a:t/>
            </a:r>
            <a:br>
              <a:rPr lang="id-ID" dirty="0" smtClean="0"/>
            </a:br>
            <a:r>
              <a:rPr lang="id-ID" dirty="0" smtClean="0"/>
              <a:t>Tak serempak Mod-8</a:t>
            </a:r>
            <a:endParaRPr lang="id-ID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3962399"/>
            <a:ext cx="4724400" cy="24857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/>
          <a:srcRect b="71705"/>
          <a:stretch>
            <a:fillRect/>
          </a:stretch>
        </p:blipFill>
        <p:spPr bwMode="auto">
          <a:xfrm>
            <a:off x="2362200" y="1447799"/>
            <a:ext cx="4724400" cy="232075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993</TotalTime>
  <Words>487</Words>
  <Application>Microsoft Office PowerPoint</Application>
  <PresentationFormat>On-screen Show (4:3)</PresentationFormat>
  <Paragraphs>104</Paragraphs>
  <Slides>35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Equity</vt:lpstr>
      <vt:lpstr>Pencacah</vt:lpstr>
      <vt:lpstr>Pencacah</vt:lpstr>
      <vt:lpstr>Diagram Blok Pencacah</vt:lpstr>
      <vt:lpstr>A. Tak Serempak</vt:lpstr>
      <vt:lpstr>Prosedur perancangan modulo-2n</vt:lpstr>
      <vt:lpstr>Pencacah Modulo-8 dg FF dan diagram waktunya</vt:lpstr>
      <vt:lpstr>Tabel kebenaran  Pencacah tak serempak Mod-8</vt:lpstr>
      <vt:lpstr>Rangkaian Pencacah Mod-5 dg menggunakan FF JK</vt:lpstr>
      <vt:lpstr>Pencacah naik dan Turun Tak serempak Mod-8</vt:lpstr>
      <vt:lpstr>B. Serempak</vt:lpstr>
      <vt:lpstr>Contoh : Rancang pencacah serempak modulo-16</vt:lpstr>
      <vt:lpstr>Menysusun Tabel keadaan </vt:lpstr>
      <vt:lpstr>Menyusun Tabel Eksitasi FF T</vt:lpstr>
      <vt:lpstr>Peta Karnaugh</vt:lpstr>
      <vt:lpstr>Menurunkan fungsi input setiap flip-flop</vt:lpstr>
      <vt:lpstr>Membuat rangkaian</vt:lpstr>
      <vt:lpstr>Contoh 2 :Rancanglah Pencacah serempak Mod-5</vt:lpstr>
      <vt:lpstr>Membuat Tabel Keadaan</vt:lpstr>
      <vt:lpstr>Menyusun Tabel Eksitasi FF T</vt:lpstr>
      <vt:lpstr>Peta karnough</vt:lpstr>
      <vt:lpstr>Membuat persamaan</vt:lpstr>
      <vt:lpstr>Menbuat persamaan</vt:lpstr>
      <vt:lpstr>PENCACAH NAIK TURUN</vt:lpstr>
      <vt:lpstr>Contoh :</vt:lpstr>
      <vt:lpstr>Diagram Transisi</vt:lpstr>
      <vt:lpstr>Tabel Keadaan </vt:lpstr>
      <vt:lpstr>Tabel Eksitasi FF D</vt:lpstr>
      <vt:lpstr>K-Map &amp; Persamaannya </vt:lpstr>
      <vt:lpstr>Rangkaian </vt:lpstr>
      <vt:lpstr>D. Pencacah dg Decoder</vt:lpstr>
      <vt:lpstr>Pencacah serempak mod-8 dilengkapi decoder</vt:lpstr>
      <vt:lpstr>Cara menampilkan output pencacah BCD dg lampu tunggal dan 7-segmen</vt:lpstr>
      <vt:lpstr>Pencacah Ring</vt:lpstr>
      <vt:lpstr>Pencacah Ring</vt:lpstr>
      <vt:lpstr>Pencacah Johnson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Rangkaian Digital</dc:title>
  <dc:creator>xp</dc:creator>
  <cp:lastModifiedBy>sutikno</cp:lastModifiedBy>
  <cp:revision>124</cp:revision>
  <dcterms:created xsi:type="dcterms:W3CDTF">2010-05-30T13:01:05Z</dcterms:created>
  <dcterms:modified xsi:type="dcterms:W3CDTF">2017-10-12T08:34:23Z</dcterms:modified>
</cp:coreProperties>
</file>